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0" r:id="rId3"/>
    <p:sldId id="288" r:id="rId4"/>
    <p:sldId id="259" r:id="rId5"/>
    <p:sldId id="275" r:id="rId6"/>
    <p:sldId id="262" r:id="rId7"/>
    <p:sldId id="287" r:id="rId8"/>
    <p:sldId id="261" r:id="rId9"/>
    <p:sldId id="263" r:id="rId10"/>
    <p:sldId id="284" r:id="rId11"/>
    <p:sldId id="264" r:id="rId12"/>
    <p:sldId id="277" r:id="rId13"/>
    <p:sldId id="266" r:id="rId14"/>
    <p:sldId id="285" r:id="rId15"/>
    <p:sldId id="268" r:id="rId16"/>
    <p:sldId id="276" r:id="rId17"/>
    <p:sldId id="271" r:id="rId18"/>
    <p:sldId id="272" r:id="rId19"/>
    <p:sldId id="273" r:id="rId20"/>
    <p:sldId id="274" r:id="rId21"/>
    <p:sldId id="289" r:id="rId22"/>
    <p:sldId id="27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xmlns="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xmlns="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xmlns="" userId="S-1-5-21-3988269000-3947341290-2979681626-1339" providerId="AD"/>
      </p:ext>
    </p:extLst>
  </p:cmAuthor>
  <p:cmAuthor id="4" name="Olica" initials="O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8877" autoAdjust="0"/>
  </p:normalViewPr>
  <p:slideViewPr>
    <p:cSldViewPr>
      <p:cViewPr varScale="1">
        <p:scale>
          <a:sx n="72" d="100"/>
          <a:sy n="72" d="100"/>
        </p:scale>
        <p:origin x="-180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adjanski%20budzet%20primeri\gradjanski-budzet-pite-format%20NC%20250118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07"/>
          <c:y val="0.33374488188976403"/>
          <c:w val="0.62846713498254947"/>
          <c:h val="0.55553768720086449"/>
        </c:manualLayout>
      </c:layout>
      <c:pie3DChart>
        <c:varyColors val="1"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07"/>
          <c:y val="0.33374488188976403"/>
          <c:w val="0.62846713498254947"/>
          <c:h val="0.55553768720086449"/>
        </c:manualLayout>
      </c:layout>
      <c:pie3DChart>
        <c:varyColors val="1"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07"/>
          <c:y val="0.33374488188976403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7.0035790980672905E-2"/>
                  <c:y val="-0.1404025320364367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0.27181741342424665"/>
                  <c:y val="-8.2161741547012529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10637014749119385"/>
                  <c:y val="4.5001327775204568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-0.28235314576432952"/>
                  <c:y val="-2.5304801605681639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10437005851926441"/>
                  <c:y val="-8.9280839895013054E-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8.217770929635336E-2"/>
                  <c:y val="-3.7647058823529422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#,##0.00</c:formatCode>
                <c:ptCount val="6"/>
                <c:pt idx="0">
                  <c:v>103797900</c:v>
                </c:pt>
                <c:pt idx="1">
                  <c:v>176621000</c:v>
                </c:pt>
                <c:pt idx="2">
                  <c:v>105764000</c:v>
                </c:pt>
                <c:pt idx="3">
                  <c:v>4900000</c:v>
                </c:pt>
                <c:pt idx="4">
                  <c:v>0</c:v>
                </c:pt>
                <c:pt idx="5">
                  <c:v>6000000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09"/>
          <c:h val="0.47396905974988435"/>
        </c:manualLayout>
      </c:layout>
      <c:pie3DChart>
        <c:varyColors val="1"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09"/>
          <c:h val="0.47396905974988435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18"/>
                  <c:y val="-8.4705882352941228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38E-2"/>
                  <c:y val="0.1380392156862745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-4.4068816895594796E-2"/>
                  <c:y val="4.676881612521569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8.6286594761171009E-2"/>
                  <c:y val="3.764705882352943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97380585505E-2"/>
                  <c:y val="-3.764705882352943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2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34E-3"/>
                  <c:y val="-0.1286274509803921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2.0135004270015692E-2"/>
                  <c:y val="-0.1179303888631395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#,##0.00</c:formatCode>
                <c:ptCount val="8"/>
                <c:pt idx="0">
                  <c:v>57615000</c:v>
                </c:pt>
                <c:pt idx="1">
                  <c:v>111602900</c:v>
                </c:pt>
                <c:pt idx="2">
                  <c:v>17755000</c:v>
                </c:pt>
                <c:pt idx="3">
                  <c:v>35010400</c:v>
                </c:pt>
                <c:pt idx="4">
                  <c:v>16597000</c:v>
                </c:pt>
                <c:pt idx="5">
                  <c:v>21611000</c:v>
                </c:pt>
                <c:pt idx="6">
                  <c:v>132337600</c:v>
                </c:pt>
                <c:pt idx="7">
                  <c:v>1300000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38"/>
          <c:y val="0.37589947089947112"/>
          <c:w val="0.40236148955495027"/>
          <c:h val="0.36484126984126997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18165304268846508"/>
                  <c:y val="-0.1851851851851852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6.1762034514078135E-2"/>
                  <c:y val="-0.2215425155188934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6893732970027253"/>
                  <c:y val="-0.259259259259259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9027165149818195"/>
                  <c:y val="-0.1719576751217551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648314101236"/>
                  <c:y val="-7.6719522930161821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0.1198778213832097"/>
                  <c:y val="3.174605073053113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966148906377769"/>
                  <c:y val="0.1078960671559200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9.8516956574394673E-2"/>
                  <c:y val="0.1967661917656177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0358633825470842"/>
                  <c:y val="0.1603500680936023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6406650512305446"/>
                  <c:y val="0.1166300284813053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0.4259477925876104"/>
                  <c:y val="0.10630116987041485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37420526793823805"/>
                  <c:y val="1.5873015873015879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28768137374125607"/>
                  <c:y val="-0.1266423395494660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0.17801998183469583"/>
                  <c:y val="-0.2089947089947089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16616159265587108"/>
                  <c:y val="-0.1082377311913350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29791099000908289"/>
                  <c:y val="-0.21693121693121697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1.8163873929927703E-3"/>
                  <c:y val="-0.18254009915427247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#,##0.00</c:formatCode>
                <c:ptCount val="17"/>
                <c:pt idx="0">
                  <c:v>1466000</c:v>
                </c:pt>
                <c:pt idx="1">
                  <c:v>31961000</c:v>
                </c:pt>
                <c:pt idx="2">
                  <c:v>1500000</c:v>
                </c:pt>
                <c:pt idx="3">
                  <c:v>18922000</c:v>
                </c:pt>
                <c:pt idx="4">
                  <c:v>13206000</c:v>
                </c:pt>
                <c:pt idx="5">
                  <c:v>5500000</c:v>
                </c:pt>
                <c:pt idx="6">
                  <c:v>54086000</c:v>
                </c:pt>
                <c:pt idx="7">
                  <c:v>14741000</c:v>
                </c:pt>
                <c:pt idx="8">
                  <c:v>35223000</c:v>
                </c:pt>
                <c:pt idx="10">
                  <c:v>18260400</c:v>
                </c:pt>
                <c:pt idx="11">
                  <c:v>11500000</c:v>
                </c:pt>
                <c:pt idx="12">
                  <c:v>15903000</c:v>
                </c:pt>
                <c:pt idx="13">
                  <c:v>59538000</c:v>
                </c:pt>
                <c:pt idx="14">
                  <c:v>106049300</c:v>
                </c:pt>
                <c:pt idx="15">
                  <c:v>8227200</c:v>
                </c:pt>
                <c:pt idx="16">
                  <c:v>1000000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b="1" dirty="0" smtClean="0"/>
            <a:t>Општинска управа</a:t>
          </a:r>
          <a:endParaRPr lang="sr-Cyrl-RS" sz="1600" b="1" dirty="0"/>
        </a:p>
        <a:p>
          <a:r>
            <a:rPr lang="sr-Cyrl-RS" sz="1600" b="1" dirty="0" smtClean="0"/>
            <a:t>Председник општине</a:t>
          </a:r>
          <a:endParaRPr lang="sr-Cyrl-RS" sz="1600" b="1" dirty="0"/>
        </a:p>
        <a:p>
          <a:r>
            <a:rPr lang="sr-Cyrl-RS" sz="1600" b="1" dirty="0" smtClean="0"/>
            <a:t>Општинско  </a:t>
          </a:r>
          <a:r>
            <a:rPr lang="sr-Cyrl-RS" sz="1600" b="1" dirty="0"/>
            <a:t>веће</a:t>
          </a:r>
        </a:p>
        <a:p>
          <a:r>
            <a:rPr lang="sr-Cyrl-RS" sz="1600" b="1" dirty="0"/>
            <a:t>Скупштина </a:t>
          </a:r>
          <a:r>
            <a:rPr lang="sr-Cyrl-RS" sz="1600" b="1" dirty="0" smtClean="0"/>
            <a:t>општине</a:t>
          </a:r>
          <a:endParaRPr lang="en-US" sz="1600" b="1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Предшколска установа</a:t>
          </a:r>
        </a:p>
        <a:p>
          <a:r>
            <a:rPr lang="sr-Cyrl-RS" sz="1300" b="1" dirty="0">
              <a:solidFill>
                <a:schemeClr val="bg1"/>
              </a:solidFill>
            </a:rPr>
            <a:t>Месне заједнице</a:t>
          </a:r>
        </a:p>
        <a:p>
          <a:r>
            <a:rPr lang="sr-Cyrl-RS" sz="1300" b="1" dirty="0" smtClean="0">
              <a:solidFill>
                <a:schemeClr val="bg1"/>
              </a:solidFill>
            </a:rPr>
            <a:t>Народна библиотека</a:t>
          </a:r>
          <a:endParaRPr lang="sr-Cyrl-RS" sz="1300" b="1" dirty="0">
            <a:solidFill>
              <a:schemeClr val="bg1"/>
            </a:solidFill>
          </a:endParaRPr>
        </a:p>
        <a:p>
          <a:r>
            <a:rPr lang="sr-Cyrl-RS" sz="1300" b="1" dirty="0">
              <a:solidFill>
                <a:schemeClr val="bg1"/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300" b="1" dirty="0"/>
            <a:t>Основне школе </a:t>
          </a:r>
        </a:p>
        <a:p>
          <a:r>
            <a:rPr lang="sr-Cyrl-RS" sz="1300" b="1" dirty="0"/>
            <a:t>Средње школе</a:t>
          </a:r>
        </a:p>
        <a:p>
          <a:r>
            <a:rPr lang="sr-Cyrl-RS" sz="1300" b="1" dirty="0"/>
            <a:t>Дом здравља</a:t>
          </a:r>
          <a:endParaRPr lang="en-US" sz="1300" b="1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ScaleX="90270" custScaleY="96066" custLinFactNeighborX="7305" custLinFactNeighborY="-10582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 custLinFactNeighborX="63255" custLinFactNeighborY="73046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 custLinFactY="-50256" custLinFactNeighborX="-59621" custLinFactNeighborY="-100000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 custLinFactX="44339" custLinFactY="-6992" custLinFactNeighborX="100000" custLinFactNeighborY="-100000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 custLinFactY="100000" custLinFactNeighborX="-34738" custLinFactNeighborY="190520"/>
      <dgm:spPr/>
    </dgm:pt>
    <dgm:pt modelId="{3D7780BF-6503-41CB-98CA-855FDE3F921D}" type="pres">
      <dgm:prSet presAssocID="{C8F2A349-D54D-4B85-BD78-BA70A66CB9EA}" presName="Child1" presStyleLbl="node1" presStyleIdx="6" presStyleCnt="13" custScaleX="148099" custScaleY="142429" custLinFactNeighborX="13675" custLinFactNeighborY="470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 custLinFactX="100000" custLinFactNeighborX="155072" custLinFactNeighborY="88856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25450" custScaleY="83782" custLinFactNeighborX="-16242" custLinFactNeighborY="-291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 custLinFactY="100000" custLinFactNeighborX="-74185" custLinFactNeighborY="183268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 custLinFactX="475821" custLinFactY="-300000" custLinFactNeighborX="500000" custLinFactNeighborY="-335257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2019.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Средства из осталих </a:t>
          </a:r>
          <a:r>
            <a:rPr lang="sr-Cyrl-RS" sz="1200" b="1" dirty="0">
              <a:solidFill>
                <a:schemeClr val="bg1"/>
              </a:solidFill>
            </a:rPr>
            <a:t>извора</a:t>
          </a:r>
          <a:r>
            <a:rPr lang="sr-Cyrl-RS" sz="1300" b="1" dirty="0">
              <a:solidFill>
                <a:schemeClr val="bg1"/>
              </a:solidFill>
            </a:rPr>
            <a:t> </a:t>
          </a:r>
          <a:r>
            <a:rPr lang="sr-Cyrl-RS" sz="1300" b="1" dirty="0" smtClean="0">
              <a:solidFill>
                <a:schemeClr val="bg1"/>
              </a:solidFill>
            </a:rPr>
            <a:t>35</a:t>
          </a:r>
          <a:r>
            <a:rPr lang="en-US" sz="1300" b="1" dirty="0" smtClean="0">
              <a:solidFill>
                <a:schemeClr val="bg1"/>
              </a:solidFill>
            </a:rPr>
            <a:t>.00</a:t>
          </a:r>
          <a:r>
            <a:rPr lang="sr-Cyrl-RS" sz="1300" b="1" dirty="0" smtClean="0">
              <a:solidFill>
                <a:schemeClr val="bg1"/>
              </a:solidFill>
            </a:rPr>
            <a:t>0</a:t>
          </a:r>
          <a:r>
            <a:rPr lang="sr-Cyrl-RS" sz="1200" b="1" dirty="0" smtClean="0">
              <a:solidFill>
                <a:schemeClr val="bg1"/>
              </a:solidFill>
            </a:rPr>
            <a:t>.000,00</a:t>
          </a:r>
          <a:endParaRPr lang="en-US" sz="12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Cyrl-RS" sz="1300" b="1" dirty="0"/>
            <a:t>Средства из буџета </a:t>
          </a:r>
          <a:r>
            <a:rPr lang="sr-Cyrl-RS" sz="1300" b="1" dirty="0" smtClean="0"/>
            <a:t>општине</a:t>
          </a:r>
        </a:p>
        <a:p>
          <a:r>
            <a:rPr lang="sr-Cyrl-RS" sz="1200" b="1" dirty="0" smtClean="0">
              <a:solidFill>
                <a:schemeClr val="bg1"/>
              </a:solidFill>
            </a:rPr>
            <a:t>3</a:t>
          </a:r>
          <a:r>
            <a:rPr lang="en-US" sz="1200" b="1" dirty="0" smtClean="0">
              <a:solidFill>
                <a:schemeClr val="bg1"/>
              </a:solidFill>
            </a:rPr>
            <a:t>56</a:t>
          </a:r>
          <a:r>
            <a:rPr lang="sr-Cyrl-RS" sz="1200" b="1" dirty="0" smtClean="0">
              <a:solidFill>
                <a:schemeClr val="bg1"/>
              </a:solidFill>
            </a:rPr>
            <a:t>.</a:t>
          </a:r>
          <a:r>
            <a:rPr lang="en-US" sz="1200" b="1" dirty="0" smtClean="0">
              <a:solidFill>
                <a:schemeClr val="bg1"/>
              </a:solidFill>
            </a:rPr>
            <a:t>08</a:t>
          </a:r>
          <a:r>
            <a:rPr lang="sr-Cyrl-RS" sz="1200" b="1" dirty="0" smtClean="0">
              <a:solidFill>
                <a:schemeClr val="bg1"/>
              </a:solidFill>
            </a:rPr>
            <a:t>2.900,00</a:t>
          </a:r>
        </a:p>
        <a:p>
          <a:endParaRPr lang="en-US" sz="1100" dirty="0">
            <a:solidFill>
              <a:schemeClr val="bg1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r-Cyrl-RS" sz="1200" b="1" dirty="0"/>
            <a:t>Пренета средства из ранијих година</a:t>
          </a:r>
          <a:r>
            <a:rPr lang="sr-Cyrl-RS" sz="1200" b="1" dirty="0">
              <a:solidFill>
                <a:srgbClr val="FF0000"/>
              </a:solidFill>
            </a:rPr>
            <a:t> </a:t>
          </a:r>
          <a:endParaRPr lang="sr-Cyrl-RS" sz="1200" b="1" dirty="0" smtClean="0">
            <a:solidFill>
              <a:srgbClr val="FF0000"/>
            </a:solidFill>
          </a:endParaRPr>
        </a:p>
        <a:p>
          <a:r>
            <a:rPr lang="sr-Cyrl-RS" sz="1200" b="1" dirty="0" smtClean="0">
              <a:solidFill>
                <a:schemeClr val="bg1"/>
              </a:solidFill>
            </a:rPr>
            <a:t>6.000.000,00</a:t>
          </a:r>
          <a:r>
            <a:rPr lang="sr-Cyrl-RS" sz="1100" dirty="0" smtClean="0">
              <a:solidFill>
                <a:schemeClr val="bg1"/>
              </a:solidFill>
            </a:rPr>
            <a:t> </a:t>
          </a:r>
          <a:endParaRPr lang="en-US" sz="1100" dirty="0">
            <a:solidFill>
              <a:schemeClr val="bg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Укупан буџет </a:t>
          </a:r>
          <a:r>
            <a:rPr lang="sr-Cyrl-RS" sz="1300" b="1" dirty="0" smtClean="0">
              <a:solidFill>
                <a:schemeClr val="bg1"/>
              </a:solidFill>
            </a:rPr>
            <a:t>општине</a:t>
          </a:r>
        </a:p>
        <a:p>
          <a:pPr algn="ctr"/>
          <a:r>
            <a:rPr lang="sr-Cyrl-RS" sz="1200" b="1" dirty="0" smtClean="0">
              <a:solidFill>
                <a:schemeClr val="bg1"/>
              </a:solidFill>
            </a:rPr>
            <a:t>397.082.900,00</a:t>
          </a:r>
          <a:endParaRPr lang="en-US" sz="1200" dirty="0">
            <a:solidFill>
              <a:schemeClr val="bg1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ScaleX="133484" custScaleY="120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ScaleX="62834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ScaleX="136842" custScaleY="121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 custScaleX="63027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3012" custScaleY="124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 custScaleX="43923" custLinFactNeighborX="-86407" custLinFactNeighborY="-3273"/>
      <dgm:spPr/>
      <dgm:t>
        <a:bodyPr/>
        <a:lstStyle/>
        <a:p>
          <a:endParaRPr lang="en-US"/>
        </a:p>
      </dgm:t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Ang="0" custScaleX="125987" custScaleY="123646" custLinFactX="-33" custLinFactNeighborX="-100000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altLang="en-US" sz="1400" b="1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chemeClr val="accent2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latin typeface="Calibri" panose="020F0502020204030204" pitchFamily="34" charset="0"/>
            </a:rPr>
            <a:t>Трансфери п</a:t>
          </a:r>
          <a:r>
            <a:rPr lang="ru-RU" altLang="en-US" sz="1400" b="1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latin typeface="Calibri" panose="020F0502020204030204" pitchFamily="34" charset="0"/>
            </a:rPr>
            <a:t> </a:t>
          </a:r>
          <a:r>
            <a:rPr lang="sr-Cyrl-RS" altLang="en-US" sz="1400" b="1" dirty="0">
              <a:latin typeface="Calibri" panose="020F0502020204030204" pitchFamily="34" charset="0"/>
            </a:rPr>
            <a:t>.</a:t>
          </a:r>
          <a:endParaRPr lang="en-US" sz="1400" b="1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chemeClr val="accent4"/>
        </a:solidFill>
      </dgm:spPr>
      <dgm:t>
        <a:bodyPr/>
        <a:lstStyle/>
        <a:p>
          <a:pPr algn="just"/>
          <a:r>
            <a:rPr lang="sr-Cyrl-RS" altLang="en-US" sz="1400" b="1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</a:t>
          </a:r>
          <a:r>
            <a:rPr lang="sr-Cyrl-RS" altLang="en-US" sz="1400" dirty="0">
              <a:latin typeface="Calibri" panose="020F0502020204030204" pitchFamily="34" charset="0"/>
            </a:rPr>
            <a:t>х </a:t>
          </a:r>
          <a:r>
            <a:rPr lang="sr-Cyrl-RS" altLang="en-US" sz="1400" b="1" dirty="0">
              <a:latin typeface="Calibri" panose="020F0502020204030204" pitchFamily="34" charset="0"/>
            </a:rPr>
            <a:t>или законских одредби (казне и пенали)</a:t>
          </a:r>
          <a:endParaRPr lang="en-US" sz="1400" b="1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sr-Cyrl-RS" sz="1400" b="1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b="1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6"/>
        </a:solidFill>
      </dgm:spPr>
      <dgm:t>
        <a:bodyPr/>
        <a:lstStyle/>
        <a:p>
          <a:pPr algn="just"/>
          <a:r>
            <a:rPr lang="sr-Cyrl-RS" altLang="en-US" sz="1400" b="1" dirty="0"/>
            <a:t> Представљају вишак прихода буџета града који нису потрошени у претходној  буџетској години</a:t>
          </a:r>
          <a:endParaRPr lang="en-US" sz="1400" b="1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AF999-9E08-4A6A-A6D7-11D7E30AC118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53E397A2-7CAD-4A4C-ABDE-885D92961EB2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C1188A4E-FB96-4E8F-9307-7C6CDB28AD6E}" type="presOf" srcId="{4B4A2A45-FFA7-47F5-A99D-A2DFD7698107}" destId="{9A05939C-6B40-4C32-897A-4A6DC3E71E5B}" srcOrd="0" destOrd="0" presId="urn:diagrams.loki3.com/BracketList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D90891A-5CA6-46E0-9B94-066929D862D5}" type="presOf" srcId="{28888755-727E-436B-B2F2-DA7896544A65}" destId="{9312B733-3AEB-49F6-8245-08553BA2949B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B07D637A-714A-406B-993E-0E5A5B39956B}" type="presOf" srcId="{E1B79EE1-1157-4302-AB0B-8FEDC81165FD}" destId="{F40D94EA-52E0-4740-A924-EAF350BDF213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8FEEFA5-6DE3-40CA-B954-F6DBC6F9FAD9}" type="presOf" srcId="{26EF48C7-6381-4355-B03F-DD441AE957C7}" destId="{EFAACCF6-3A6A-4536-89B0-F0A7C44F6BE1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F06063E2-D018-4F42-A342-274E0902DE34}" type="presOf" srcId="{A22D28D0-C0EE-4FAC-9411-A8A4995FB17B}" destId="{B43D6F8D-5103-4DCA-8971-053A6B7A987B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9154DB6-8B71-4C47-A778-19BA49538396}" type="presOf" srcId="{92FD0664-EE76-4121-BE7B-68FC1EE5F4D7}" destId="{C6BA9D27-2D60-4BA7-98A9-E18E57FDB6CB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021894C-289A-4B28-BA0D-6767C27230B8}" type="presOf" srcId="{D45E583C-4AAD-40D2-9D24-9A0A68141567}" destId="{7BB6658A-32E0-42C7-B82A-240BF45CF27D}" srcOrd="0" destOrd="0" presId="urn:diagrams.loki3.com/BracketList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>
              <a:solidFill>
                <a:schemeClr val="bg1"/>
              </a:solidFill>
            </a:rPr>
            <a:t>Укупни буџетски приходи и примања  </a:t>
          </a:r>
          <a:r>
            <a:rPr lang="sr-Cyrl-RS" dirty="0" smtClean="0">
              <a:solidFill>
                <a:schemeClr val="bg1"/>
              </a:solidFill>
            </a:rPr>
            <a:t>397.082.900,00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>
        <a:solidFill>
          <a:schemeClr val="accent1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Приходи од  пореза </a:t>
          </a:r>
          <a:r>
            <a:rPr lang="sr-Cyrl-RS" sz="1300" b="1" dirty="0" smtClean="0">
              <a:solidFill>
                <a:schemeClr val="bg1"/>
              </a:solidFill>
            </a:rPr>
            <a:t>103.797.900,00       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sr-Cyrl-RS" sz="1300" b="1" dirty="0" smtClean="0">
              <a:solidFill>
                <a:schemeClr val="bg1"/>
              </a:solidFill>
            </a:rPr>
            <a:t>Трансфери</a:t>
          </a:r>
        </a:p>
        <a:p>
          <a:pPr algn="ctr"/>
          <a:r>
            <a:rPr lang="sr-Cyrl-RS" sz="1300" b="1" dirty="0" smtClean="0">
              <a:solidFill>
                <a:schemeClr val="bg1"/>
              </a:solidFill>
            </a:rPr>
            <a:t>176.621.00</a:t>
          </a:r>
          <a:r>
            <a:rPr lang="sr-Latn-RS" sz="1300" b="1" dirty="0" smtClean="0">
              <a:solidFill>
                <a:schemeClr val="bg1"/>
              </a:solidFill>
            </a:rPr>
            <a:t> </a:t>
          </a:r>
          <a:r>
            <a:rPr lang="sr-Cyrl-RS" sz="1300" b="1" dirty="0" smtClean="0">
              <a:solidFill>
                <a:schemeClr val="bg1"/>
              </a:solidFill>
            </a:rPr>
            <a:t>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Други приходи </a:t>
          </a:r>
          <a:r>
            <a:rPr lang="sr-Cyrl-RS" sz="1300" b="1" dirty="0" smtClean="0">
              <a:solidFill>
                <a:schemeClr val="bg1"/>
              </a:solidFill>
            </a:rPr>
            <a:t>105.764.000,00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Примања од продаје нефинансијске </a:t>
          </a:r>
          <a:r>
            <a:rPr lang="sr-Cyrl-RS" sz="1300" b="1" dirty="0" smtClean="0">
              <a:solidFill>
                <a:schemeClr val="bg1"/>
              </a:solidFill>
            </a:rPr>
            <a:t>имовине 4.900.000,00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Примања од продаје финансијске </a:t>
          </a:r>
          <a:r>
            <a:rPr lang="sr-Cyrl-RS" sz="1300" b="1" dirty="0" smtClean="0">
              <a:solidFill>
                <a:schemeClr val="bg1"/>
              </a:solidFill>
            </a:rPr>
            <a:t>имовине 0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Пренета средства из ранијих година</a:t>
          </a:r>
          <a:r>
            <a:rPr lang="sr-Latn-RS" sz="1300" b="1" dirty="0">
              <a:solidFill>
                <a:schemeClr val="bg1"/>
              </a:solidFill>
            </a:rPr>
            <a:t> </a:t>
          </a:r>
          <a:r>
            <a:rPr lang="sr-Cyrl-RS" sz="1300" b="1" dirty="0" smtClean="0">
              <a:solidFill>
                <a:schemeClr val="bg1"/>
              </a:solidFill>
            </a:rPr>
            <a:t>6.000.000,00</a:t>
          </a:r>
          <a:r>
            <a:rPr lang="sr-Latn-RS" sz="1300" b="1" dirty="0" smtClean="0">
              <a:solidFill>
                <a:schemeClr val="bg1"/>
              </a:solidFill>
            </a:rPr>
            <a:t>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 custScaleX="142285" custScaleY="110551" custRadScaleRad="104129" custRadScaleInc="-4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 custScaleX="141447" custScaleY="110812" custRadScaleRad="129765" custRadScaleInc="-4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ScaleX="127207" custRadScaleRad="125800" custRadScaleInc="-30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 custScaleX="142434" custScaleY="114526" custRadScaleRad="100380" custRadScaleInc="-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7" custScaleX="125744" custRadScaleRad="129380" custRadScaleInc="18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 custScaleX="143433" custScaleY="116205" custRadScaleRad="129807" custRadScaleInc="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639C7-B690-4F53-A1C9-BB18BE26EFFF}" type="presOf" srcId="{FE2BA0E8-81AC-463B-B498-EF464F5BCE06}" destId="{9893D59A-7FEC-486D-89C4-D28135F6121C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CAC21658-3423-481C-AF27-E9996CB921F1}" type="presOf" srcId="{D45E583C-4AAD-40D2-9D24-9A0A68141567}" destId="{7BB6658A-32E0-42C7-B82A-240BF45CF27D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6CADC6AF-E4D1-4118-B6AD-2936E20B24E4}" type="presOf" srcId="{E1AD8724-28DC-48C5-B75E-B0D1F33E6279}" destId="{939B76D1-BB33-4E50-9ECD-839FB5787B95}" srcOrd="0" destOrd="0" presId="urn:diagrams.loki3.com/BracketList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C0075EB-3DC2-4074-AA80-170858192B86}" type="presOf" srcId="{28888755-727E-436B-B2F2-DA7896544A65}" destId="{9312B733-3AEB-49F6-8245-08553BA2949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913F8910-4C80-476B-BB1A-84CDC766C5E5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A66DD3E-AD41-4FBE-A90F-6733EF188F32}" type="presOf" srcId="{26EF48C7-6381-4355-B03F-DD441AE957C7}" destId="{EFAACCF6-3A6A-4536-89B0-F0A7C44F6BE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C314BF9B-D2C0-49FD-8192-2D4E8F24E524}" type="presOf" srcId="{E1B79EE1-1157-4302-AB0B-8FEDC81165FD}" destId="{F40D94EA-52E0-4740-A924-EAF350BDF213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592F709B-0D71-4665-94FE-FCFCC1F99F37}" type="presOf" srcId="{48096665-F98A-4372-9642-AA104F5D458A}" destId="{B471A916-B6F4-4017-A447-E2C98CEE19B9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45E7555C-A21A-4EDC-9BCD-7FDE66998A88}" type="presOf" srcId="{4B4A2A45-FFA7-47F5-A99D-A2DFD7698107}" destId="{9A05939C-6B40-4C32-897A-4A6DC3E71E5B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>
        <a:solidFill>
          <a:srgbClr val="C00000"/>
        </a:solidFill>
      </dgm:spPr>
      <dgm:t>
        <a:bodyPr/>
        <a:lstStyle/>
        <a:p>
          <a:r>
            <a:rPr lang="sr-Cyrl-RS" b="1" dirty="0">
              <a:solidFill>
                <a:schemeClr val="bg1"/>
              </a:solidFill>
            </a:rPr>
            <a:t>Укупни расходи и издаци </a:t>
          </a:r>
          <a:r>
            <a:rPr lang="sr-Cyrl-RS" b="1" dirty="0" smtClean="0">
              <a:solidFill>
                <a:schemeClr val="bg1"/>
              </a:solidFill>
            </a:rPr>
            <a:t>39</a:t>
          </a:r>
          <a:r>
            <a:rPr lang="en-US" b="1" dirty="0" smtClean="0">
              <a:solidFill>
                <a:schemeClr val="bg1"/>
              </a:solidFill>
            </a:rPr>
            <a:t>7</a:t>
          </a:r>
          <a:r>
            <a:rPr lang="sr-Cyrl-RS" b="1" dirty="0" smtClean="0">
              <a:solidFill>
                <a:schemeClr val="bg1"/>
              </a:solidFill>
            </a:rPr>
            <a:t>.</a:t>
          </a:r>
          <a:r>
            <a:rPr lang="en-US" b="1" dirty="0" smtClean="0">
              <a:solidFill>
                <a:schemeClr val="bg1"/>
              </a:solidFill>
            </a:rPr>
            <a:t>0</a:t>
          </a:r>
          <a:r>
            <a:rPr lang="sr-Cyrl-RS" b="1" dirty="0" smtClean="0">
              <a:solidFill>
                <a:schemeClr val="bg1"/>
              </a:solidFill>
            </a:rPr>
            <a:t>82.900,00</a:t>
          </a:r>
          <a:endParaRPr lang="en-US" b="1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ru-RU" sz="1300" b="1" dirty="0">
              <a:solidFill>
                <a:schemeClr val="bg1"/>
              </a:solidFill>
            </a:rPr>
            <a:t>Коришћење роба и </a:t>
          </a:r>
          <a:r>
            <a:rPr lang="ru-RU" sz="1300" b="1" dirty="0" smtClean="0">
              <a:solidFill>
                <a:schemeClr val="bg1"/>
              </a:solidFill>
            </a:rPr>
            <a:t>услуга 111.602.900,00 </a:t>
          </a:r>
          <a:r>
            <a:rPr lang="ru-RU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Субвенције </a:t>
          </a:r>
          <a:r>
            <a:rPr lang="sr-Cyrl-RS" sz="1300" b="1" dirty="0" smtClean="0">
              <a:solidFill>
                <a:schemeClr val="bg1"/>
              </a:solidFill>
            </a:rPr>
            <a:t>17.755.000,00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Капитални издаци </a:t>
          </a:r>
          <a:r>
            <a:rPr lang="sr-Cyrl-RS" sz="1300" b="1" dirty="0" smtClean="0">
              <a:solidFill>
                <a:schemeClr val="bg1"/>
              </a:solidFill>
            </a:rPr>
            <a:t>132.337.600,00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>
        <a:solidFill>
          <a:schemeClr val="accent1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Расходи за </a:t>
          </a:r>
          <a:r>
            <a:rPr lang="sr-Cyrl-RS" sz="1300" b="1" dirty="0" smtClean="0">
              <a:solidFill>
                <a:schemeClr val="bg1"/>
              </a:solidFill>
            </a:rPr>
            <a:t>запослене 57.615.000,00динара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>
        <a:solidFill>
          <a:schemeClr val="accent5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Социјална помоћ </a:t>
          </a:r>
          <a:r>
            <a:rPr lang="sr-Cyrl-RS" sz="1300" b="1" dirty="0" smtClean="0">
              <a:solidFill>
                <a:schemeClr val="bg1"/>
              </a:solidFill>
            </a:rPr>
            <a:t>16.597.000,00динара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>
        <a:solidFill>
          <a:schemeClr val="accent4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Дотације и </a:t>
          </a:r>
          <a:r>
            <a:rPr lang="sr-Cyrl-RS" sz="1300" b="1" dirty="0" smtClean="0">
              <a:solidFill>
                <a:schemeClr val="bg1"/>
              </a:solidFill>
            </a:rPr>
            <a:t>трансфери 35.010.400,00динара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>
        <a:solidFill>
          <a:schemeClr val="accent6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Остали </a:t>
          </a:r>
          <a:r>
            <a:rPr lang="sr-Cyrl-RS" sz="1300" b="1" dirty="0" smtClean="0">
              <a:solidFill>
                <a:schemeClr val="bg1"/>
              </a:solidFill>
            </a:rPr>
            <a:t>расходи 2</a:t>
          </a:r>
          <a:r>
            <a:rPr lang="en-US" sz="1300" b="1" dirty="0" smtClean="0">
              <a:solidFill>
                <a:schemeClr val="bg1"/>
              </a:solidFill>
            </a:rPr>
            <a:t>4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865</a:t>
          </a:r>
          <a:r>
            <a:rPr lang="sr-Cyrl-RS" sz="1300" b="1" dirty="0" smtClean="0">
              <a:solidFill>
                <a:schemeClr val="bg1"/>
              </a:solidFill>
            </a:rPr>
            <a:t>.000,00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Средства резерве </a:t>
          </a:r>
          <a:r>
            <a:rPr lang="sr-Cyrl-RS" sz="1300" b="1" dirty="0" smtClean="0">
              <a:solidFill>
                <a:schemeClr val="bg1"/>
              </a:solidFill>
            </a:rPr>
            <a:t>1.300.000,00</a:t>
          </a:r>
          <a:endParaRPr lang="en-US" sz="1300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702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86337" custScaleY="136277" custRadScaleRad="87617" custRadScaleInc="25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79358" custScaleY="129967" custRadScaleRad="108398" custRadScaleInc="5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64023" custScaleY="11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60246" custScaleY="138096" custRadScaleRad="116380" custRadScaleInc="-65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77126" custScaleY="135271" custRadScaleRad="86668" custRadScaleInc="-3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61811" custScaleY="139854" custRadScaleRad="112250" custRadScaleInc="39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63043" custScaleY="135394" custRadScaleRad="91445" custRadScaleInc="-1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99900" custScaleY="131362" custRadScaleRad="99768" custRadScaleInc="-34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671936" y="163681"/>
          <a:ext cx="3168595" cy="33719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Општинска управа</a:t>
          </a:r>
          <a:endParaRPr lang="sr-Cyrl-R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Председник општине</a:t>
          </a:r>
          <a:endParaRPr lang="sr-Cyrl-R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Општинско  </a:t>
          </a:r>
          <a:r>
            <a:rPr lang="sr-Cyrl-RS" sz="1600" b="1" kern="1200" dirty="0"/>
            <a:t>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Скупштина </a:t>
          </a:r>
          <a:r>
            <a:rPr lang="sr-Cyrl-RS" sz="1600" b="1" kern="1200" dirty="0" smtClean="0"/>
            <a:t>општине</a:t>
          </a:r>
          <a:endParaRPr lang="en-US" sz="1600" b="1" kern="1200" dirty="0"/>
        </a:p>
      </dsp:txBody>
      <dsp:txXfrm>
        <a:off x="1671936" y="163681"/>
        <a:ext cx="3168595" cy="3371970"/>
      </dsp:txXfrm>
    </dsp:sp>
    <dsp:sp modelId="{6AE34D3E-FD5D-4402-89AF-BF559D3EC92D}">
      <dsp:nvSpPr>
        <dsp:cNvPr id="0" name=""/>
        <dsp:cNvSpPr/>
      </dsp:nvSpPr>
      <dsp:spPr>
        <a:xfrm>
          <a:off x="3494491" y="591301"/>
          <a:ext cx="390377" cy="39037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154659" y="3290205"/>
          <a:ext cx="282664" cy="28293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980754" y="1890597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191610" y="3598648"/>
          <a:ext cx="390377" cy="39037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403481" y="860953"/>
          <a:ext cx="282664" cy="2829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414211" y="3301421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6" y="864098"/>
          <a:ext cx="2113419" cy="203185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Предшколска установа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Месне заједнице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Народна библиотека</a:t>
          </a:r>
          <a:endParaRPr lang="sr-Cyrl-RS" sz="1300" b="1" kern="1200" dirty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Туристичка организација </a:t>
          </a:r>
        </a:p>
      </dsp:txBody>
      <dsp:txXfrm>
        <a:off x="-6" y="864098"/>
        <a:ext cx="2113419" cy="2031856"/>
      </dsp:txXfrm>
    </dsp:sp>
    <dsp:sp modelId="{D4397D2C-6DDE-4A42-9855-5F94ADD7F1F8}">
      <dsp:nvSpPr>
        <dsp:cNvPr id="0" name=""/>
        <dsp:cNvSpPr/>
      </dsp:nvSpPr>
      <dsp:spPr>
        <a:xfrm>
          <a:off x="2852611" y="873255"/>
          <a:ext cx="390377" cy="39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2081863" y="3571492"/>
          <a:ext cx="705681" cy="705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701211" y="128638"/>
          <a:ext cx="1790210" cy="119521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Основне школе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Средње школе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Дом здравља</a:t>
          </a:r>
          <a:endParaRPr lang="en-US" sz="1300" b="1" kern="1200" dirty="0"/>
        </a:p>
      </dsp:txBody>
      <dsp:txXfrm>
        <a:off x="4701211" y="128638"/>
        <a:ext cx="1790210" cy="1195213"/>
      </dsp:txXfrm>
    </dsp:sp>
    <dsp:sp modelId="{4ABBCF6F-E7DA-4CE7-A2F5-6DD06BFAA1FA}">
      <dsp:nvSpPr>
        <dsp:cNvPr id="0" name=""/>
        <dsp:cNvSpPr/>
      </dsp:nvSpPr>
      <dsp:spPr>
        <a:xfrm>
          <a:off x="4188493" y="2519090"/>
          <a:ext cx="390377" cy="39037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3563" y="3784223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5590673" y="1584175"/>
          <a:ext cx="282664" cy="2829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 rot="16200000"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2019.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942" y="666870"/>
          <a:ext cx="1555408" cy="1402563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Средства из буџета </a:t>
          </a:r>
          <a:r>
            <a:rPr lang="sr-Cyrl-RS" sz="1300" b="1" kern="1200" dirty="0" smtClean="0"/>
            <a:t>општине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3</a:t>
          </a:r>
          <a:r>
            <a:rPr lang="en-US" sz="1200" b="1" kern="1200" dirty="0" smtClean="0">
              <a:solidFill>
                <a:schemeClr val="bg1"/>
              </a:solidFill>
            </a:rPr>
            <a:t>56</a:t>
          </a:r>
          <a:r>
            <a:rPr lang="sr-Cyrl-RS" sz="1200" b="1" kern="1200" dirty="0" smtClean="0">
              <a:solidFill>
                <a:schemeClr val="bg1"/>
              </a:solidFill>
            </a:rPr>
            <a:t>.</a:t>
          </a:r>
          <a:r>
            <a:rPr lang="en-US" sz="1200" b="1" kern="1200" dirty="0" smtClean="0">
              <a:solidFill>
                <a:schemeClr val="bg1"/>
              </a:solidFill>
            </a:rPr>
            <a:t>08</a:t>
          </a:r>
          <a:r>
            <a:rPr lang="sr-Cyrl-RS" sz="1200" b="1" kern="1200" dirty="0" smtClean="0">
              <a:solidFill>
                <a:schemeClr val="bg1"/>
              </a:solidFill>
            </a:rPr>
            <a:t>2.900,00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bg1"/>
            </a:solidFill>
          </a:endParaRPr>
        </a:p>
      </dsp:txBody>
      <dsp:txXfrm>
        <a:off x="2942" y="666870"/>
        <a:ext cx="1555408" cy="1402563"/>
      </dsp:txXfrm>
    </dsp:sp>
    <dsp:sp modelId="{98F3E7AB-6934-48FA-B82F-FBEAF1B2375D}">
      <dsp:nvSpPr>
        <dsp:cNvPr id="0" name=""/>
        <dsp:cNvSpPr/>
      </dsp:nvSpPr>
      <dsp:spPr>
        <a:xfrm>
          <a:off x="1652968" y="1030232"/>
          <a:ext cx="424656" cy="67583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52968" y="1030232"/>
        <a:ext cx="424656" cy="675838"/>
      </dsp:txXfrm>
    </dsp:sp>
    <dsp:sp modelId="{2F60A798-586E-4E47-B649-25F047F36835}">
      <dsp:nvSpPr>
        <dsp:cNvPr id="0" name=""/>
        <dsp:cNvSpPr/>
      </dsp:nvSpPr>
      <dsp:spPr>
        <a:xfrm>
          <a:off x="2172242" y="661160"/>
          <a:ext cx="1594536" cy="1413983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Пренета средства из ранијих година</a:t>
          </a:r>
          <a:r>
            <a:rPr lang="sr-Cyrl-RS" sz="1200" b="1" kern="1200" dirty="0">
              <a:solidFill>
                <a:srgbClr val="FF0000"/>
              </a:solidFill>
            </a:rPr>
            <a:t> </a:t>
          </a:r>
          <a:endParaRPr lang="sr-Cyrl-RS" sz="1200" b="1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6.000.000,00</a:t>
          </a:r>
          <a:r>
            <a:rPr lang="sr-Cyrl-RS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172242" y="661160"/>
        <a:ext cx="1594536" cy="1413983"/>
      </dsp:txXfrm>
    </dsp:sp>
    <dsp:sp modelId="{41F09F99-3DCC-47E4-9188-F7D103A1F6E3}">
      <dsp:nvSpPr>
        <dsp:cNvPr id="0" name=""/>
        <dsp:cNvSpPr/>
      </dsp:nvSpPr>
      <dsp:spPr>
        <a:xfrm>
          <a:off x="3861396" y="1030232"/>
          <a:ext cx="425960" cy="675838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861396" y="1030232"/>
        <a:ext cx="425960" cy="675838"/>
      </dsp:txXfrm>
    </dsp:sp>
    <dsp:sp modelId="{6C1FFF0F-B1A4-4C41-B9D3-30452A0DFA4B}">
      <dsp:nvSpPr>
        <dsp:cNvPr id="0" name=""/>
        <dsp:cNvSpPr/>
      </dsp:nvSpPr>
      <dsp:spPr>
        <a:xfrm>
          <a:off x="4381975" y="644800"/>
          <a:ext cx="1549908" cy="1446703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Средства из осталих </a:t>
          </a:r>
          <a:r>
            <a:rPr lang="sr-Cyrl-RS" sz="1200" b="1" kern="1200" dirty="0">
              <a:solidFill>
                <a:schemeClr val="bg1"/>
              </a:solidFill>
            </a:rPr>
            <a:t>извора</a:t>
          </a:r>
          <a:r>
            <a:rPr lang="sr-Cyrl-RS" sz="1300" b="1" kern="1200" dirty="0">
              <a:solidFill>
                <a:schemeClr val="bg1"/>
              </a:solidFill>
            </a:rPr>
            <a:t> </a:t>
          </a:r>
          <a:r>
            <a:rPr lang="sr-Cyrl-RS" sz="1300" b="1" kern="1200" dirty="0" smtClean="0">
              <a:solidFill>
                <a:schemeClr val="bg1"/>
              </a:solidFill>
            </a:rPr>
            <a:t>35</a:t>
          </a:r>
          <a:r>
            <a:rPr lang="en-US" sz="1300" b="1" kern="1200" dirty="0" smtClean="0">
              <a:solidFill>
                <a:schemeClr val="bg1"/>
              </a:solidFill>
            </a:rPr>
            <a:t>.00</a:t>
          </a:r>
          <a:r>
            <a:rPr lang="sr-Cyrl-RS" sz="1300" b="1" kern="1200" dirty="0" smtClean="0">
              <a:solidFill>
                <a:schemeClr val="bg1"/>
              </a:solidFill>
            </a:rPr>
            <a:t>0</a:t>
          </a:r>
          <a:r>
            <a:rPr lang="sr-Cyrl-RS" sz="1200" b="1" kern="1200" dirty="0" smtClean="0">
              <a:solidFill>
                <a:schemeClr val="bg1"/>
              </a:solidFill>
            </a:rPr>
            <a:t>.000,00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4381975" y="644800"/>
        <a:ext cx="1549908" cy="1446703"/>
      </dsp:txXfrm>
    </dsp:sp>
    <dsp:sp modelId="{87C2FC52-975B-4E62-B5E0-1AB7C844E900}">
      <dsp:nvSpPr>
        <dsp:cNvPr id="0" name=""/>
        <dsp:cNvSpPr/>
      </dsp:nvSpPr>
      <dsp:spPr>
        <a:xfrm>
          <a:off x="5944744" y="1008112"/>
          <a:ext cx="296848" cy="675838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44744" y="1008112"/>
        <a:ext cx="296848" cy="675838"/>
      </dsp:txXfrm>
    </dsp:sp>
    <dsp:sp modelId="{2DB98FF9-EDB5-4EEE-AFA3-A57C7337F497}">
      <dsp:nvSpPr>
        <dsp:cNvPr id="0" name=""/>
        <dsp:cNvSpPr/>
      </dsp:nvSpPr>
      <dsp:spPr>
        <a:xfrm>
          <a:off x="6322965" y="619252"/>
          <a:ext cx="1468050" cy="144077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Укупан буџет </a:t>
          </a:r>
          <a:r>
            <a:rPr lang="sr-Cyrl-RS" sz="1300" b="1" kern="1200" dirty="0" smtClean="0">
              <a:solidFill>
                <a:schemeClr val="bg1"/>
              </a:solidFill>
            </a:rPr>
            <a:t>општине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397.082.900,00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322965" y="619252"/>
        <a:ext cx="1468050" cy="14407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b="1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kern="1200" dirty="0"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kern="1200" dirty="0">
              <a:latin typeface="Calibri" panose="020F0502020204030204" pitchFamily="34" charset="0"/>
            </a:rPr>
            <a:t> </a:t>
          </a:r>
          <a:r>
            <a:rPr lang="sr-Cyrl-RS" altLang="en-US" sz="1400" b="1" kern="1200" dirty="0">
              <a:latin typeface="Calibri" panose="020F0502020204030204" pitchFamily="34" charset="0"/>
            </a:rPr>
            <a:t>.</a:t>
          </a:r>
          <a:endParaRPr lang="en-US" sz="1400" b="1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</a:t>
          </a:r>
          <a:r>
            <a:rPr lang="sr-Cyrl-RS" altLang="en-US" sz="1400" kern="1200" dirty="0">
              <a:latin typeface="Calibri" panose="020F0502020204030204" pitchFamily="34" charset="0"/>
            </a:rPr>
            <a:t>х </a:t>
          </a:r>
          <a:r>
            <a:rPr lang="sr-Cyrl-RS" altLang="en-US" sz="1400" b="1" kern="1200" dirty="0">
              <a:latin typeface="Calibri" panose="020F0502020204030204" pitchFamily="34" charset="0"/>
            </a:rPr>
            <a:t>или законских одредби (казне и пенали)</a:t>
          </a:r>
          <a:endParaRPr lang="en-US" sz="1400" b="1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b="1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b="1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098275" y="1171758"/>
          <a:ext cx="2955703" cy="295570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>
              <a:solidFill>
                <a:schemeClr val="bg1"/>
              </a:solidFill>
            </a:rPr>
            <a:t>Укупни буџетски приходи и примања  </a:t>
          </a:r>
          <a:r>
            <a:rPr lang="sr-Cyrl-RS" sz="2400" kern="1200" dirty="0" smtClean="0">
              <a:solidFill>
                <a:schemeClr val="bg1"/>
              </a:solidFill>
            </a:rPr>
            <a:t>397.082.900,00 </a:t>
          </a:r>
          <a:r>
            <a:rPr lang="sr-Cyrl-RS" sz="2400" kern="1200" dirty="0">
              <a:solidFill>
                <a:schemeClr val="bg1"/>
              </a:solidFill>
            </a:rPr>
            <a:t>динара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98275" y="1171758"/>
        <a:ext cx="2955703" cy="2955703"/>
      </dsp:txXfrm>
    </dsp:sp>
    <dsp:sp modelId="{63432802-399F-407F-AC10-7219543A0326}">
      <dsp:nvSpPr>
        <dsp:cNvPr id="0" name=""/>
        <dsp:cNvSpPr/>
      </dsp:nvSpPr>
      <dsp:spPr>
        <a:xfrm>
          <a:off x="2431650" y="-92122"/>
          <a:ext cx="2102761" cy="1633779"/>
        </a:xfrm>
        <a:prstGeom prst="ellipse">
          <a:avLst/>
        </a:prstGeom>
        <a:solidFill>
          <a:schemeClr val="accent1"/>
        </a:solid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Приходи од  пореза </a:t>
          </a:r>
          <a:r>
            <a:rPr lang="sr-Cyrl-RS" sz="1300" b="1" kern="1200" dirty="0" smtClean="0">
              <a:solidFill>
                <a:schemeClr val="bg1"/>
              </a:solidFill>
            </a:rPr>
            <a:t>103.797.900,00       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431650" y="-92122"/>
        <a:ext cx="2102761" cy="1633779"/>
      </dsp:txXfrm>
    </dsp:sp>
    <dsp:sp modelId="{449BFEB2-6844-4A2C-8DC2-780280CBA079}">
      <dsp:nvSpPr>
        <dsp:cNvPr id="0" name=""/>
        <dsp:cNvSpPr/>
      </dsp:nvSpPr>
      <dsp:spPr>
        <a:xfrm>
          <a:off x="4636957" y="487827"/>
          <a:ext cx="2090376" cy="1637637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Трансфери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176.621.00</a:t>
          </a:r>
          <a:r>
            <a:rPr lang="sr-Latn-RS" sz="1300" b="1" kern="1200" dirty="0" smtClean="0">
              <a:solidFill>
                <a:schemeClr val="bg1"/>
              </a:solidFill>
            </a:rPr>
            <a:t> </a:t>
          </a:r>
          <a:r>
            <a:rPr lang="sr-Cyrl-RS" sz="1300" b="1" kern="1200" dirty="0" smtClean="0">
              <a:solidFill>
                <a:schemeClr val="bg1"/>
              </a:solidFill>
            </a:rPr>
            <a:t>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4636957" y="487827"/>
        <a:ext cx="2090376" cy="1637637"/>
      </dsp:txXfrm>
    </dsp:sp>
    <dsp:sp modelId="{9DDE88A7-5745-4E4F-A7A8-F71A4DA0D5F2}">
      <dsp:nvSpPr>
        <dsp:cNvPr id="0" name=""/>
        <dsp:cNvSpPr/>
      </dsp:nvSpPr>
      <dsp:spPr>
        <a:xfrm>
          <a:off x="5006631" y="2404951"/>
          <a:ext cx="1879930" cy="147785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Други приходи </a:t>
          </a:r>
          <a:r>
            <a:rPr lang="sr-Cyrl-RS" sz="1300" b="1" kern="1200" dirty="0" smtClean="0">
              <a:solidFill>
                <a:schemeClr val="bg1"/>
              </a:solidFill>
            </a:rPr>
            <a:t>105.764.000,00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006631" y="2404951"/>
        <a:ext cx="1879930" cy="1477851"/>
      </dsp:txXfrm>
    </dsp:sp>
    <dsp:sp modelId="{72DE4213-15E1-4436-8045-C055E8A54EDE}">
      <dsp:nvSpPr>
        <dsp:cNvPr id="0" name=""/>
        <dsp:cNvSpPr/>
      </dsp:nvSpPr>
      <dsp:spPr>
        <a:xfrm>
          <a:off x="2536311" y="3728190"/>
          <a:ext cx="2104963" cy="1692524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Примања од продаје нефинансијске </a:t>
          </a:r>
          <a:r>
            <a:rPr lang="sr-Cyrl-RS" sz="1300" b="1" kern="1200" dirty="0" smtClean="0">
              <a:solidFill>
                <a:schemeClr val="bg1"/>
              </a:solidFill>
            </a:rPr>
            <a:t>имовине 4.900.000,00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536311" y="3728190"/>
        <a:ext cx="2104963" cy="1692524"/>
      </dsp:txXfrm>
    </dsp:sp>
    <dsp:sp modelId="{91CFC9CD-FF79-40EF-A271-A8DBB0423AC2}">
      <dsp:nvSpPr>
        <dsp:cNvPr id="0" name=""/>
        <dsp:cNvSpPr/>
      </dsp:nvSpPr>
      <dsp:spPr>
        <a:xfrm>
          <a:off x="293329" y="2724482"/>
          <a:ext cx="1858309" cy="1477851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Примања од продаје финансијске </a:t>
          </a:r>
          <a:r>
            <a:rPr lang="sr-Cyrl-RS" sz="1300" b="1" kern="1200" dirty="0" smtClean="0">
              <a:solidFill>
                <a:schemeClr val="bg1"/>
              </a:solidFill>
            </a:rPr>
            <a:t>имовине 0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93329" y="2724482"/>
        <a:ext cx="1858309" cy="1477851"/>
      </dsp:txXfrm>
    </dsp:sp>
    <dsp:sp modelId="{FC69A2CE-A671-47B5-8CD8-544465E52E9C}">
      <dsp:nvSpPr>
        <dsp:cNvPr id="0" name=""/>
        <dsp:cNvSpPr/>
      </dsp:nvSpPr>
      <dsp:spPr>
        <a:xfrm>
          <a:off x="360453" y="527854"/>
          <a:ext cx="2119727" cy="1717337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Пренета средства из ранијих година</a:t>
          </a:r>
          <a:r>
            <a:rPr lang="sr-Latn-RS" sz="1300" b="1" kern="1200" dirty="0">
              <a:solidFill>
                <a:schemeClr val="bg1"/>
              </a:solidFill>
            </a:rPr>
            <a:t> </a:t>
          </a:r>
          <a:r>
            <a:rPr lang="sr-Cyrl-RS" sz="1300" b="1" kern="1200" dirty="0" smtClean="0">
              <a:solidFill>
                <a:schemeClr val="bg1"/>
              </a:solidFill>
            </a:rPr>
            <a:t>6.000.000,00</a:t>
          </a:r>
          <a:r>
            <a:rPr lang="sr-Latn-RS" sz="1300" b="1" kern="1200" dirty="0" smtClean="0">
              <a:solidFill>
                <a:schemeClr val="bg1"/>
              </a:solidFill>
            </a:rPr>
            <a:t>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60453" y="527854"/>
        <a:ext cx="2119727" cy="17173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3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399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79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067522" y="617450"/>
          <a:ext cx="3704076" cy="3704076"/>
        </a:xfrm>
        <a:prstGeom prst="blockArc">
          <a:avLst>
            <a:gd name="adj1" fmla="val 13720513"/>
            <a:gd name="adj2" fmla="val 16765553"/>
            <a:gd name="adj3" fmla="val 34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05396" y="221163"/>
          <a:ext cx="3704076" cy="3704076"/>
        </a:xfrm>
        <a:prstGeom prst="blockArc">
          <a:avLst>
            <a:gd name="adj1" fmla="val 10422916"/>
            <a:gd name="adj2" fmla="val 12733589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335395" y="957182"/>
          <a:ext cx="3704076" cy="3704076"/>
        </a:xfrm>
        <a:prstGeom prst="blockArc">
          <a:avLst>
            <a:gd name="adj1" fmla="val 9354368"/>
            <a:gd name="adj2" fmla="val 11829030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1793125" y="264907"/>
          <a:ext cx="3704076" cy="3704076"/>
        </a:xfrm>
        <a:prstGeom prst="blockArc">
          <a:avLst>
            <a:gd name="adj1" fmla="val 4258345"/>
            <a:gd name="adj2" fmla="val 7676970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840926" y="223072"/>
          <a:ext cx="3704076" cy="3704076"/>
        </a:xfrm>
        <a:prstGeom prst="blockArc">
          <a:avLst>
            <a:gd name="adj1" fmla="val 3043990"/>
            <a:gd name="adj2" fmla="val 6267285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326784" y="899549"/>
          <a:ext cx="3704076" cy="3704076"/>
        </a:xfrm>
        <a:prstGeom prst="blockArc">
          <a:avLst>
            <a:gd name="adj1" fmla="val 20670106"/>
            <a:gd name="adj2" fmla="val 1424320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77530" y="165463"/>
          <a:ext cx="3704076" cy="3704076"/>
        </a:xfrm>
        <a:prstGeom prst="blockArc">
          <a:avLst>
            <a:gd name="adj1" fmla="val 19735603"/>
            <a:gd name="adj2" fmla="val 469270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663198" y="617539"/>
          <a:ext cx="3704076" cy="3704076"/>
        </a:xfrm>
        <a:prstGeom prst="blockArc">
          <a:avLst>
            <a:gd name="adj1" fmla="val 15635465"/>
            <a:gd name="adj2" fmla="val 18608278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36648" y="1413599"/>
          <a:ext cx="1951975" cy="170320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600" b="1" kern="1200" dirty="0" smtClean="0">
              <a:solidFill>
                <a:schemeClr val="bg1"/>
              </a:solidFill>
            </a:rPr>
            <a:t>39</a:t>
          </a:r>
          <a:r>
            <a:rPr lang="en-US" sz="1600" b="1" kern="1200" dirty="0" smtClean="0">
              <a:solidFill>
                <a:schemeClr val="bg1"/>
              </a:solidFill>
            </a:rPr>
            <a:t>7</a:t>
          </a:r>
          <a:r>
            <a:rPr lang="sr-Cyrl-RS" sz="1600" b="1" kern="1200" dirty="0" smtClean="0">
              <a:solidFill>
                <a:schemeClr val="bg1"/>
              </a:solidFill>
            </a:rPr>
            <a:t>.</a:t>
          </a:r>
          <a:r>
            <a:rPr lang="en-US" sz="1600" b="1" kern="1200" dirty="0" smtClean="0">
              <a:solidFill>
                <a:schemeClr val="bg1"/>
              </a:solidFill>
            </a:rPr>
            <a:t>0</a:t>
          </a:r>
          <a:r>
            <a:rPr lang="sr-Cyrl-RS" sz="1600" b="1" kern="1200" dirty="0" smtClean="0">
              <a:solidFill>
                <a:schemeClr val="bg1"/>
              </a:solidFill>
            </a:rPr>
            <a:t>82.900,00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136648" y="1413599"/>
        <a:ext cx="1951975" cy="1703205"/>
      </dsp:txXfrm>
    </dsp:sp>
    <dsp:sp modelId="{73F305AC-CFDC-45B1-8AB8-6FABD1C99179}">
      <dsp:nvSpPr>
        <dsp:cNvPr id="0" name=""/>
        <dsp:cNvSpPr/>
      </dsp:nvSpPr>
      <dsp:spPr>
        <a:xfrm>
          <a:off x="3394767" y="72000"/>
          <a:ext cx="1645794" cy="120364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</a:rPr>
            <a:t>Коришћење роба и </a:t>
          </a:r>
          <a:r>
            <a:rPr lang="ru-RU" sz="1300" b="1" kern="1200" dirty="0" smtClean="0">
              <a:solidFill>
                <a:schemeClr val="bg1"/>
              </a:solidFill>
            </a:rPr>
            <a:t>услуга 111.602.900,00 </a:t>
          </a:r>
          <a:r>
            <a:rPr lang="ru-RU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394767" y="72000"/>
        <a:ext cx="1645794" cy="1203646"/>
      </dsp:txXfrm>
    </dsp:sp>
    <dsp:sp modelId="{A14630AA-C1BD-4A7E-B665-0A7C9B6C19C9}">
      <dsp:nvSpPr>
        <dsp:cNvPr id="0" name=""/>
        <dsp:cNvSpPr/>
      </dsp:nvSpPr>
      <dsp:spPr>
        <a:xfrm>
          <a:off x="4896543" y="504055"/>
          <a:ext cx="1584153" cy="114791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Дотације и </a:t>
          </a:r>
          <a:r>
            <a:rPr lang="sr-Cyrl-RS" sz="1300" b="1" kern="1200" dirty="0" smtClean="0">
              <a:solidFill>
                <a:schemeClr val="bg1"/>
              </a:solidFill>
            </a:rPr>
            <a:t>трансфери 35.010.400,00динара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4896543" y="504055"/>
        <a:ext cx="1584153" cy="1147914"/>
      </dsp:txXfrm>
    </dsp:sp>
    <dsp:sp modelId="{E43F7264-94BE-4E7E-8A98-A0D70BB3AF06}">
      <dsp:nvSpPr>
        <dsp:cNvPr id="0" name=""/>
        <dsp:cNvSpPr/>
      </dsp:nvSpPr>
      <dsp:spPr>
        <a:xfrm>
          <a:off x="5208523" y="1738759"/>
          <a:ext cx="1448709" cy="105288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Расходи за </a:t>
          </a:r>
          <a:r>
            <a:rPr lang="sr-Cyrl-RS" sz="1300" b="1" kern="1200" dirty="0" smtClean="0">
              <a:solidFill>
                <a:schemeClr val="bg1"/>
              </a:solidFill>
            </a:rPr>
            <a:t>запослене 57.615.000,00динара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208523" y="1738759"/>
        <a:ext cx="1448709" cy="1052887"/>
      </dsp:txXfrm>
    </dsp:sp>
    <dsp:sp modelId="{115526CD-270E-4C52-A164-15F2B6F9FE39}">
      <dsp:nvSpPr>
        <dsp:cNvPr id="0" name=""/>
        <dsp:cNvSpPr/>
      </dsp:nvSpPr>
      <dsp:spPr>
        <a:xfrm>
          <a:off x="5137380" y="2874497"/>
          <a:ext cx="1415349" cy="1219712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Социјална помоћ </a:t>
          </a:r>
          <a:r>
            <a:rPr lang="sr-Cyrl-RS" sz="1300" b="1" kern="1200" dirty="0" smtClean="0">
              <a:solidFill>
                <a:schemeClr val="bg1"/>
              </a:solidFill>
            </a:rPr>
            <a:t>16.597.000,00динара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137380" y="2874497"/>
        <a:ext cx="1415349" cy="1219712"/>
      </dsp:txXfrm>
    </dsp:sp>
    <dsp:sp modelId="{5101AD7C-EA94-402A-A388-0FD916639D60}">
      <dsp:nvSpPr>
        <dsp:cNvPr id="0" name=""/>
        <dsp:cNvSpPr/>
      </dsp:nvSpPr>
      <dsp:spPr>
        <a:xfrm>
          <a:off x="3456385" y="3240351"/>
          <a:ext cx="1564439" cy="119476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Субвенције </a:t>
          </a:r>
          <a:r>
            <a:rPr lang="sr-Cyrl-RS" sz="1300" b="1" kern="1200" dirty="0" smtClean="0">
              <a:solidFill>
                <a:schemeClr val="bg1"/>
              </a:solidFill>
            </a:rPr>
            <a:t>17.755.000,00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456385" y="3240351"/>
        <a:ext cx="1564439" cy="1194761"/>
      </dsp:txXfrm>
    </dsp:sp>
    <dsp:sp modelId="{D19ADD6D-9F0A-4766-B637-BB2D5495A9BB}">
      <dsp:nvSpPr>
        <dsp:cNvPr id="0" name=""/>
        <dsp:cNvSpPr/>
      </dsp:nvSpPr>
      <dsp:spPr>
        <a:xfrm>
          <a:off x="1811189" y="2934682"/>
          <a:ext cx="1429172" cy="123524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Остали </a:t>
          </a:r>
          <a:r>
            <a:rPr lang="sr-Cyrl-RS" sz="1300" b="1" kern="1200" dirty="0" smtClean="0">
              <a:solidFill>
                <a:schemeClr val="bg1"/>
              </a:solidFill>
            </a:rPr>
            <a:t>расходи 2</a:t>
          </a:r>
          <a:r>
            <a:rPr lang="en-US" sz="1300" b="1" kern="1200" dirty="0" smtClean="0">
              <a:solidFill>
                <a:schemeClr val="bg1"/>
              </a:solidFill>
            </a:rPr>
            <a:t>4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865</a:t>
          </a:r>
          <a:r>
            <a:rPr lang="sr-Cyrl-RS" sz="1300" b="1" kern="1200" dirty="0" smtClean="0">
              <a:solidFill>
                <a:schemeClr val="bg1"/>
              </a:solidFill>
            </a:rPr>
            <a:t>.000,00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811189" y="2934682"/>
        <a:ext cx="1429172" cy="1235240"/>
      </dsp:txXfrm>
    </dsp:sp>
    <dsp:sp modelId="{4F05B281-B6DB-45BB-A427-1BF92AADC139}">
      <dsp:nvSpPr>
        <dsp:cNvPr id="0" name=""/>
        <dsp:cNvSpPr/>
      </dsp:nvSpPr>
      <dsp:spPr>
        <a:xfrm>
          <a:off x="1728105" y="1674538"/>
          <a:ext cx="1440053" cy="119584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Средства резерве </a:t>
          </a:r>
          <a:r>
            <a:rPr lang="sr-Cyrl-RS" sz="1300" b="1" kern="1200" dirty="0" smtClean="0">
              <a:solidFill>
                <a:schemeClr val="bg1"/>
              </a:solidFill>
            </a:rPr>
            <a:t>1.300.000,00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728105" y="1674538"/>
        <a:ext cx="1440053" cy="1195847"/>
      </dsp:txXfrm>
    </dsp:sp>
    <dsp:sp modelId="{2D6C03BD-4023-431E-84F6-C080A9961C8A}">
      <dsp:nvSpPr>
        <dsp:cNvPr id="0" name=""/>
        <dsp:cNvSpPr/>
      </dsp:nvSpPr>
      <dsp:spPr>
        <a:xfrm>
          <a:off x="1834812" y="522408"/>
          <a:ext cx="1765587" cy="116023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Капитални издаци </a:t>
          </a:r>
          <a:r>
            <a:rPr lang="sr-Cyrl-RS" sz="1300" b="1" kern="1200" dirty="0" smtClean="0">
              <a:solidFill>
                <a:schemeClr val="bg1"/>
              </a:solidFill>
            </a:rPr>
            <a:t>132.337.600,00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834812" y="522408"/>
        <a:ext cx="1765587" cy="1160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089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3990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766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68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8940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59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459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4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957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95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91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771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891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758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60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sr-Cyrl-RS" dirty="0" smtClean="0"/>
              <a:t>Општина Голубац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b="1" dirty="0" smtClean="0"/>
              <a:t>ГРАЂАНСКИ ВОДИЧ КРОЗ </a:t>
            </a:r>
            <a:r>
              <a:rPr lang="sr-Cyrl-RS" b="1" dirty="0"/>
              <a:t>ОДЛУКУ О БУЏЕТУ за </a:t>
            </a:r>
            <a:r>
              <a:rPr lang="sr-Cyrl-RS" b="1" dirty="0" smtClean="0"/>
              <a:t>2019. </a:t>
            </a:r>
            <a:r>
              <a:rPr lang="sr-Cyrl-RS" b="1" dirty="0"/>
              <a:t>годину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POLJSKA 002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1888232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76232775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903854707"/>
              </p:ext>
            </p:extLst>
          </p:nvPr>
        </p:nvGraphicFramePr>
        <p:xfrm>
          <a:off x="1250844" y="1052736"/>
          <a:ext cx="713757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2019.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0056913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76918611"/>
              </p:ext>
            </p:extLst>
          </p:nvPr>
        </p:nvGraphicFramePr>
        <p:xfrm>
          <a:off x="1187624" y="1700808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55154507"/>
              </p:ext>
            </p:extLst>
          </p:nvPr>
        </p:nvGraphicFramePr>
        <p:xfrm>
          <a:off x="683569" y="1412776"/>
          <a:ext cx="72728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600" dirty="0" smtClean="0"/>
              <a:t>2019. </a:t>
            </a:r>
            <a:r>
              <a:rPr lang="sr-Cyrl-RS" sz="16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</a:t>
            </a:r>
            <a:r>
              <a:rPr lang="sr-Cyrl-RS" sz="1600" dirty="0" smtClean="0"/>
              <a:t>општине </a:t>
            </a:r>
            <a:r>
              <a:rPr lang="sr-Cyrl-RS" sz="1600" dirty="0"/>
              <a:t>за плате буџетских корисника, набавку роба и услуга, субвенције, дотације и трансфере, социјалну помоћ и остале трошкове које </a:t>
            </a:r>
            <a:r>
              <a:rPr lang="sr-Cyrl-RS" sz="1600" dirty="0" smtClean="0"/>
              <a:t>општина </a:t>
            </a:r>
            <a:r>
              <a:rPr lang="sr-Cyrl-RS" sz="1600" dirty="0"/>
              <a:t>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397.082.900,00 милиона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8562868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6303208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2784095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1348174"/>
              </p:ext>
            </p:extLst>
          </p:nvPr>
        </p:nvGraphicFramePr>
        <p:xfrm>
          <a:off x="755576" y="1340768"/>
          <a:ext cx="7272807" cy="468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9929454"/>
              </p:ext>
            </p:extLst>
          </p:nvPr>
        </p:nvGraphicFramePr>
        <p:xfrm>
          <a:off x="91846" y="980729"/>
          <a:ext cx="8960308" cy="5824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201</a:t>
                      </a:r>
                      <a:r>
                        <a:rPr lang="en-US" sz="1200" dirty="0" smtClean="0"/>
                        <a:t>9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1,466,000.00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0.37%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31,961,000.00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8.05%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1,500,000.00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0,38%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18,922,000.00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4,77%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13,206,000.00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3,33%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5,500,000.00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1,39%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54,086,000.00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13,62%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14,741,000.00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3,71&amp;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35,223,000.00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8,87%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18,260,400.00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4,60%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11,500,000.00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2,90%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15.903,000,00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59,538,000.00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14,99%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106,049,300.00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26,71%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8,227,200.00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2,07%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1,000,000.00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0,25%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397.082.900.00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61165192"/>
              </p:ext>
            </p:extLst>
          </p:nvPr>
        </p:nvGraphicFramePr>
        <p:xfrm>
          <a:off x="323528" y="1124744"/>
          <a:ext cx="7992888" cy="50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45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8148629"/>
              </p:ext>
            </p:extLst>
          </p:nvPr>
        </p:nvGraphicFramePr>
        <p:xfrm>
          <a:off x="539552" y="1412776"/>
          <a:ext cx="7416824" cy="563656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4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2019.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Скупштина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града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3.631000,00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0,91%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+mn-ea"/>
                        </a:rPr>
                        <a:t>Председник</a:t>
                      </a:r>
                      <a:r>
                        <a:rPr lang="sr-Cyrl-RS" sz="1600" baseline="0" dirty="0" smtClean="0">
                          <a:effectLst/>
                          <a:latin typeface="+mn-lt"/>
                          <a:ea typeface="+mn-ea"/>
                        </a:rPr>
                        <a:t> општине и Општинско веће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4.596.200,00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1,16%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</a:rPr>
                        <a:t>Општинска </a:t>
                      </a:r>
                      <a:r>
                        <a:rPr lang="en-US" sz="1600" dirty="0" err="1" smtClean="0">
                          <a:effectLst/>
                        </a:rPr>
                        <a:t>управа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343.475.300,00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86,50%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</a:rPr>
                        <a:t>Месне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заједнице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3.106.000,00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0,78%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</a:rPr>
                        <a:t>Народна</a:t>
                      </a:r>
                      <a:r>
                        <a:rPr lang="sr-Cyrl-RS" sz="1600" baseline="0" dirty="0" smtClean="0">
                          <a:effectLst/>
                        </a:rPr>
                        <a:t> библиотека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11.688.000,00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2,94%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</a:rPr>
                        <a:t>Центар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за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социјални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рад</a:t>
                      </a:r>
                      <a:r>
                        <a:rPr lang="sr-Cyrl-RS" sz="1600" dirty="0" smtClean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4.230.400,00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1,07%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П</a:t>
                      </a:r>
                      <a:r>
                        <a:rPr lang="sr-Cyrl-RS" sz="1600" dirty="0" smtClean="0">
                          <a:effectLst/>
                        </a:rPr>
                        <a:t>редшколска установа 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14.741.000,00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3,71%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</a:rPr>
                        <a:t>Туристичка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организација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11.615.000,00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2,93%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У К У П Н О: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</a:rPr>
                        <a:t>397.082.900,00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Olica\Downloads\37412592_2059015307681704_5584234083606593536_o (1)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414"/>
            <a:ext cx="9144000" cy="7149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ica\Downloads\46495339_2137951046454796_2359110701152206848_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7" y="-34983"/>
            <a:ext cx="4715594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ica\Downloads\26804542_1957336761182893_7247270345745174881_n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918486" cy="26008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lica\Downloads\47395168_2148679468715287_7477520994135965696_o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1" y="2564904"/>
            <a:ext cx="4443873" cy="2497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lica\Downloads\45263876_1570931756341345_260470082667282432_o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45" y="4607737"/>
            <a:ext cx="2832313" cy="2124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93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5426006"/>
              </p:ext>
            </p:extLst>
          </p:nvPr>
        </p:nvGraphicFramePr>
        <p:xfrm>
          <a:off x="35497" y="1052736"/>
          <a:ext cx="8424939" cy="570567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764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1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853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Latn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Latn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Пројекат прекограничне сарадње-"Унапређење саобраћајне комуникације дуж Дунава" </a:t>
                      </a:r>
                      <a:endParaRPr lang="ru-RU" sz="11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1.265.000,00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Пројекти прекограничне сарадње-"Успостављање система за ванредне ситуације"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35.713.000,00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Финансирање водоводне инфраструктуре у месним заједницама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.000.000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Финансирање уличне расвете у насељу Винци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Рехабилитација локалних путева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20.807.000,00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51.193.000,00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Изградња 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шетно </a:t>
                      </a:r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бициклистичке стазе деоница 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8.500.000,00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Изградња спортских </a:t>
                      </a:r>
                      <a:r>
                        <a:rPr lang="sr-Cyrl-RS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терена</a:t>
                      </a:r>
                      <a:endParaRPr lang="sr-Cyrl-RS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2.000.000,00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Изградња </a:t>
                      </a:r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шетно бициклистичке стазе деоница 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Финансирање расвете на  шетно бициклистичкој стази- деоница 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2.000.000,00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Изградња објекта за рекреативне активности - плажа у Голупцу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45.140.000,00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4.860.000,00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Рехабилитација спортских терена-учешће у пројекту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1.870.000,00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Пројектна документација за путеве</a:t>
                      </a:r>
                      <a:endParaRPr lang="sr-Cyrl-RS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4.000.000,00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2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4159614"/>
              </p:ext>
            </p:extLst>
          </p:nvPr>
        </p:nvGraphicFramePr>
        <p:xfrm>
          <a:off x="214283" y="1124744"/>
          <a:ext cx="8174144" cy="574769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609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8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7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234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Cyrl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Капитално одржавање школских објеката О.Ш."Бранко Радичевић" </a:t>
                      </a: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Голубац</a:t>
                      </a:r>
                    </a:p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2.400.000,00</a:t>
                      </a: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Реконструкција струјног постројења на водоизворишту Винци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4.000.000,00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058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Реконструкција </a:t>
                      </a:r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атарских путева са Министарством пољопривреде </a:t>
                      </a: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суфинансирање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3.000.000,00</a:t>
                      </a: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Опрема </a:t>
                      </a: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Дом </a:t>
                      </a: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Здравља у Голупцу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650.000,00</a:t>
                      </a: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683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683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058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865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8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3058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3117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7865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4393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</a:t>
            </a:r>
            <a:r>
              <a:rPr lang="sr-Cyrl-RS" dirty="0" smtClean="0"/>
              <a:t> Општине Голубац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исту можете преузети на </a:t>
            </a:r>
            <a:r>
              <a:rPr lang="sr-Cyrl-RS" dirty="0" smtClean="0"/>
              <a:t> </a:t>
            </a:r>
            <a:r>
              <a:rPr lang="sr-Cyrl-RS" dirty="0"/>
              <a:t>интернет странице </a:t>
            </a:r>
            <a:r>
              <a:rPr lang="sr-Cyrl-RS" dirty="0" smtClean="0"/>
              <a:t>Општине Голубац: 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www.golubac.org.rs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</a:t>
            </a:r>
            <a:r>
              <a:rPr lang="sr-Cyrl-RS" dirty="0" smtClean="0"/>
              <a:t>општинска </a:t>
            </a:r>
            <a:r>
              <a:rPr lang="sr-Cyrl-RS" dirty="0"/>
              <a:t>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2019. годину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</a:t>
            </a:r>
            <a:r>
              <a:rPr lang="sr-Cyrl-RS" dirty="0" smtClean="0"/>
              <a:t>пројекти</a:t>
            </a:r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31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</a:t>
            </a:r>
            <a:r>
              <a:rPr lang="sr-Cyrl-RS" dirty="0" smtClean="0"/>
              <a:t>општине Голубац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Голубац </a:t>
            </a:r>
            <a:r>
              <a:rPr lang="ru-RU" dirty="0"/>
              <a:t>у заједничком постављању циљева, дефинисању приоритета и планирању развоја нашег града</a:t>
            </a:r>
            <a:r>
              <a:rPr lang="ru-RU" dirty="0" smtClean="0"/>
              <a:t>.</a:t>
            </a:r>
            <a:endParaRPr lang="en-US" dirty="0"/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sr-Cyrl-RS" dirty="0" smtClean="0">
                <a:solidFill>
                  <a:srgbClr val="FF0000"/>
                </a:solidFill>
              </a:rPr>
              <a:t>                     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/>
              <a:t>др Небојша Мијовић</a:t>
            </a:r>
            <a:endParaRPr lang="sr-Cyrl-RS" b="1" dirty="0"/>
          </a:p>
          <a:p>
            <a:pPr algn="r"/>
            <a:r>
              <a:rPr lang="sr-Cyrl-RS" b="1" dirty="0" smtClean="0"/>
              <a:t>Председник општине Голубац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17641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Директни </a:t>
            </a: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</a:t>
            </a:r>
            <a:r>
              <a:rPr lang="sr-Cyrl-R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Председник општине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веће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Општинска управа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53805"/>
            <a:ext cx="4038600" cy="37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</a:t>
            </a:r>
            <a:r>
              <a:rPr lang="ru-RU" altLang="en-US" sz="1600" b="1" dirty="0" smtClean="0">
                <a:cs typeface="Calibri" panose="020F0502020204030204" pitchFamily="34" charset="0"/>
              </a:rPr>
              <a:t>средстава</a:t>
            </a:r>
          </a:p>
          <a:p>
            <a:pPr algn="ctr"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Н</a:t>
            </a:r>
            <a:r>
              <a:rPr lang="ru-RU" altLang="en-US" sz="1600" dirty="0" smtClean="0">
                <a:cs typeface="Calibri" panose="020F0502020204030204" pitchFamily="34" charset="0"/>
              </a:rPr>
              <a:t>ародна библиотека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Предшколска </a:t>
            </a:r>
            <a:r>
              <a:rPr lang="ru-RU" altLang="en-US" sz="1600" dirty="0" smtClean="0">
                <a:cs typeface="Calibri" panose="020F0502020204030204" pitchFamily="34" charset="0"/>
              </a:rPr>
              <a:t>установа Ласта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Туристички организација </a:t>
            </a:r>
            <a:r>
              <a:rPr lang="sr-Cyrl-RS" altLang="en-US" sz="1600" dirty="0" smtClean="0">
                <a:cs typeface="Calibri" panose="020F0502020204030204" pitchFamily="34" charset="0"/>
              </a:rPr>
              <a:t>Голубац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4" y="3429000"/>
            <a:ext cx="4038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Основне школе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Дом </a:t>
            </a:r>
            <a:r>
              <a:rPr lang="ru-RU" altLang="en-US" sz="1600" dirty="0" smtClean="0">
                <a:cs typeface="Calibri" panose="020F0502020204030204" pitchFamily="34" charset="0"/>
              </a:rPr>
              <a:t>здравља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  <a:r>
              <a:rPr lang="ru-RU" altLang="en-US" sz="1600" dirty="0" smtClean="0">
                <a:cs typeface="Calibri" panose="020F0502020204030204" pitchFamily="34" charset="0"/>
              </a:rPr>
              <a:t>    - Центар </a:t>
            </a:r>
            <a:r>
              <a:rPr lang="ru-RU" altLang="en-US" sz="1600" dirty="0">
                <a:cs typeface="Calibri" panose="020F0502020204030204" pitchFamily="34" charset="0"/>
              </a:rPr>
              <a:t>за социјални </a:t>
            </a:r>
            <a:r>
              <a:rPr lang="ru-RU" altLang="en-US" sz="1600" dirty="0" smtClean="0">
                <a:cs typeface="Calibri" panose="020F0502020204030204" pitchFamily="34" charset="0"/>
              </a:rPr>
              <a:t>рад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града?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 smtClean="0"/>
              <a:t>Из општинског </a:t>
            </a:r>
            <a:r>
              <a:rPr lang="sr-Cyrl-RS" sz="1700" dirty="0"/>
              <a:t>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 smtClean="0"/>
              <a:t>Председник општине </a:t>
            </a:r>
            <a:r>
              <a:rPr lang="sr-Cyrl-RS" sz="1700" dirty="0"/>
              <a:t>и локална управа спроводе </a:t>
            </a:r>
            <a:r>
              <a:rPr lang="sr-Cyrl-RS" sz="1700" dirty="0" smtClean="0"/>
              <a:t>општинску </a:t>
            </a:r>
            <a:r>
              <a:rPr lang="sr-Cyrl-RS" sz="1700" dirty="0"/>
              <a:t>политику, а главна полуга те политике и развоја је управо буџет </a:t>
            </a:r>
            <a:r>
              <a:rPr lang="sr-Cyrl-RS" sz="1700" dirty="0" smtClean="0"/>
              <a:t>општине.</a:t>
            </a:r>
            <a:endParaRPr lang="sr-Cyrl-RS" sz="1700" dirty="0"/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</a:t>
            </a:r>
            <a:r>
              <a:rPr lang="sr-Cyrl-RS" sz="1700" dirty="0" smtClean="0"/>
              <a:t>општину Голубац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руководили смо </a:t>
            </a:r>
            <a:r>
              <a:rPr lang="sr-Cyrl-RS" sz="1700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=""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79766437"/>
              </p:ext>
            </p:extLst>
          </p:nvPr>
        </p:nvGraphicFramePr>
        <p:xfrm>
          <a:off x="1331640" y="1124744"/>
          <a:ext cx="6528048" cy="471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084168" y="3597444"/>
            <a:ext cx="1368152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/>
              <a:t>Грађани и њихова удружења</a:t>
            </a:r>
            <a:endParaRPr lang="en-US" sz="1300" b="1" dirty="0"/>
          </a:p>
        </p:txBody>
      </p:sp>
      <p:sp>
        <p:nvSpPr>
          <p:cNvPr id="6" name="Oval 5"/>
          <p:cNvSpPr/>
          <p:nvPr/>
        </p:nvSpPr>
        <p:spPr>
          <a:xfrm>
            <a:off x="4067944" y="4725144"/>
            <a:ext cx="1332148" cy="9361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/>
              <a:t>Јавна предузећа</a:t>
            </a:r>
            <a:endParaRPr lang="en-US" sz="1300" b="1" dirty="0"/>
          </a:p>
        </p:txBody>
      </p:sp>
    </p:spTree>
    <p:extLst>
      <p:ext uri="{BB962C8B-B14F-4D97-AF65-F5344CB8AC3E}">
        <p14:creationId xmlns=""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450307089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</a:t>
            </a:r>
            <a:r>
              <a:rPr lang="sr-Cyrl-RS" sz="2800" b="1" dirty="0" smtClean="0"/>
              <a:t>општинска </a:t>
            </a:r>
            <a:r>
              <a:rPr lang="sr-Cyrl-RS" sz="2800" b="1" dirty="0"/>
              <a:t>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8072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b="1" dirty="0" smtClean="0"/>
              <a:t> </a:t>
            </a:r>
            <a:r>
              <a:rPr lang="sr-Cyrl-RS" sz="1600" dirty="0" smtClean="0"/>
              <a:t>општине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Голубац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2019. </a:t>
            </a:r>
            <a:r>
              <a:rPr lang="sr-Cyrl-RS" sz="1600" dirty="0"/>
              <a:t>годину </a:t>
            </a:r>
            <a:r>
              <a:rPr lang="sr-Cyrl-RS" sz="1600" dirty="0" smtClean="0"/>
              <a:t>планирана су у износу од</a:t>
            </a:r>
            <a:endParaRPr lang="sr-Cyrl-RS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sr-Cyrl-RS" sz="1600" dirty="0"/>
              <a:t>Одлуком о буџету </a:t>
            </a:r>
            <a:r>
              <a:rPr lang="sr-Cyrl-RS" sz="1600" dirty="0" smtClean="0"/>
              <a:t>општине Голубац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2019. </a:t>
            </a:r>
            <a:r>
              <a:rPr lang="sr-Cyrl-RS" sz="1600" dirty="0"/>
              <a:t>годину планирана су средства из буџета </a:t>
            </a:r>
            <a:r>
              <a:rPr lang="sr-Cyrl-RS" sz="1600" dirty="0" smtClean="0"/>
              <a:t>општине </a:t>
            </a:r>
            <a:r>
              <a:rPr lang="sr-Cyrl-RS" sz="1600" dirty="0"/>
              <a:t>у износу од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sr-Cyrl-RS" sz="1600" b="1" dirty="0" smtClean="0">
                <a:solidFill>
                  <a:srgbClr val="FF0000"/>
                </a:solidFill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</a:rPr>
              <a:t>56</a:t>
            </a:r>
            <a:r>
              <a:rPr lang="sr-Cyrl-RS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08</a:t>
            </a:r>
            <a:r>
              <a:rPr lang="sr-Cyrl-RS" sz="1600" b="1" dirty="0" smtClean="0">
                <a:solidFill>
                  <a:srgbClr val="FF0000"/>
                </a:solidFill>
              </a:rPr>
              <a:t>2.900,00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динара</a:t>
            </a:r>
            <a:r>
              <a:rPr lang="sr-Latn-RS" sz="1600" dirty="0"/>
              <a:t>, </a:t>
            </a:r>
            <a:r>
              <a:rPr lang="sr-Cyrl-RS" sz="1600" dirty="0"/>
              <a:t>пренета средства из ранијих година у износу од </a:t>
            </a:r>
            <a:r>
              <a:rPr lang="sr-Cyrl-RS" sz="1600" b="1" dirty="0" smtClean="0">
                <a:solidFill>
                  <a:srgbClr val="FF0000"/>
                </a:solidFill>
              </a:rPr>
              <a:t>6.000.000,00</a:t>
            </a:r>
            <a:r>
              <a:rPr lang="sr-Cyrl-RS" sz="1600" dirty="0" smtClean="0"/>
              <a:t> </a:t>
            </a:r>
            <a:r>
              <a:rPr lang="sr-Cyrl-RS" sz="1600" dirty="0"/>
              <a:t>динара и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средства из осталих извора </a:t>
            </a:r>
            <a:r>
              <a:rPr lang="en-US" sz="1600" b="1" dirty="0" smtClean="0">
                <a:solidFill>
                  <a:srgbClr val="FF0000"/>
                </a:solidFill>
              </a:rPr>
              <a:t>35</a:t>
            </a:r>
            <a:r>
              <a:rPr lang="sr-Cyrl-RS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000.</a:t>
            </a:r>
            <a:r>
              <a:rPr lang="sr-Cyrl-RS" sz="1600" b="1" dirty="0" smtClean="0">
                <a:solidFill>
                  <a:srgbClr val="FF0000"/>
                </a:solidFill>
              </a:rPr>
              <a:t>000,00</a:t>
            </a:r>
            <a:r>
              <a:rPr lang="sr-Cyrl-RS" sz="1600" dirty="0" smtClean="0"/>
              <a:t> </a:t>
            </a:r>
            <a:r>
              <a:rPr lang="sr-Cyrl-RS" sz="16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888050152"/>
              </p:ext>
            </p:extLst>
          </p:nvPr>
        </p:nvGraphicFramePr>
        <p:xfrm>
          <a:off x="571472" y="3861048"/>
          <a:ext cx="788896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</a:rPr>
              <a:t>397.082.900,00</a:t>
            </a:r>
            <a:r>
              <a:rPr lang="en-GB" sz="4000" b="1" dirty="0" smtClean="0"/>
              <a:t> </a:t>
            </a:r>
            <a:r>
              <a:rPr lang="sr-Cyrl-RS" sz="3600" b="1" dirty="0" smtClean="0"/>
              <a:t>милиона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1691</Words>
  <Application>Microsoft Office PowerPoint</Application>
  <PresentationFormat>On-screen Show (4:3)</PresentationFormat>
  <Paragraphs>398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Општина Голубац</vt:lpstr>
      <vt:lpstr>Slide 2</vt:lpstr>
      <vt:lpstr>Slide 3</vt:lpstr>
      <vt:lpstr>Slide 4</vt:lpstr>
      <vt:lpstr>Ко се финансира из буџета?</vt:lpstr>
      <vt:lpstr>Како настаје буџет града?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2019. годину</vt:lpstr>
      <vt:lpstr>Структура планираних прихода и примања за 2019. годину</vt:lpstr>
      <vt:lpstr>На шта се троше јавна средства?</vt:lpstr>
      <vt:lpstr>Slide 14</vt:lpstr>
      <vt:lpstr>Структура планираних расхода и издатака буџета за 2019. годину</vt:lpstr>
      <vt:lpstr>Структура планираних расхода и издатака буџета за 2019. годину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капитални пројекти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Vladica</cp:lastModifiedBy>
  <cp:revision>443</cp:revision>
  <cp:lastPrinted>2018-12-03T12:36:55Z</cp:lastPrinted>
  <dcterms:created xsi:type="dcterms:W3CDTF">2006-08-16T00:00:00Z</dcterms:created>
  <dcterms:modified xsi:type="dcterms:W3CDTF">2018-12-04T12:47:06Z</dcterms:modified>
</cp:coreProperties>
</file>